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2" r:id="rId3"/>
    <p:sldId id="261" r:id="rId4"/>
    <p:sldId id="263" r:id="rId5"/>
    <p:sldId id="257" r:id="rId6"/>
    <p:sldId id="258" r:id="rId7"/>
    <p:sldId id="259"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5" d="100"/>
          <a:sy n="145" d="100"/>
        </p:scale>
        <p:origin x="-27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Amount</c:v>
                </c:pt>
              </c:strCache>
            </c:strRef>
          </c:tx>
          <c:dLbls>
            <c:showLegendKey val="0"/>
            <c:showVal val="1"/>
            <c:showCatName val="1"/>
            <c:showSerName val="0"/>
            <c:showPercent val="0"/>
            <c:showBubbleSize val="0"/>
            <c:showLeaderLines val="1"/>
          </c:dLbls>
          <c:cat>
            <c:strRef>
              <c:f>Sheet1!$A$2:$A$6</c:f>
              <c:strCache>
                <c:ptCount val="5"/>
                <c:pt idx="0">
                  <c:v>Art Show</c:v>
                </c:pt>
                <c:pt idx="1">
                  <c:v>Earnings </c:v>
                </c:pt>
                <c:pt idx="2">
                  <c:v>Marley Estate</c:v>
                </c:pt>
                <c:pt idx="3">
                  <c:v>Donations</c:v>
                </c:pt>
                <c:pt idx="4">
                  <c:v>Directed Scholarship</c:v>
                </c:pt>
              </c:strCache>
            </c:strRef>
          </c:cat>
          <c:val>
            <c:numRef>
              <c:f>Sheet1!$B$2:$B$6</c:f>
              <c:numCache>
                <c:formatCode>"$"#,##0_);[Red]\("$"#,##0\)</c:formatCode>
                <c:ptCount val="5"/>
                <c:pt idx="0">
                  <c:v>84855.0</c:v>
                </c:pt>
                <c:pt idx="1">
                  <c:v>15877.0</c:v>
                </c:pt>
                <c:pt idx="2">
                  <c:v>4058.0</c:v>
                </c:pt>
                <c:pt idx="3">
                  <c:v>1700.0</c:v>
                </c:pt>
                <c:pt idx="4">
                  <c:v>5000.0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pieChart>
        <c:varyColors val="1"/>
        <c:ser>
          <c:idx val="0"/>
          <c:order val="0"/>
          <c:tx>
            <c:strRef>
              <c:f>Sheet1!$B$1</c:f>
              <c:strCache>
                <c:ptCount val="1"/>
                <c:pt idx="0">
                  <c:v>Allocated Budget</c:v>
                </c:pt>
              </c:strCache>
            </c:strRef>
          </c:tx>
          <c:dLbls>
            <c:dLbl>
              <c:idx val="0"/>
              <c:layout/>
              <c:tx>
                <c:rich>
                  <a:bodyPr/>
                  <a:lstStyle/>
                  <a:p>
                    <a:r>
                      <a:rPr lang="en-US" dirty="0"/>
                      <a:t>Community </a:t>
                    </a:r>
                    <a:r>
                      <a:rPr lang="en-US" dirty="0" smtClean="0"/>
                      <a:t>Grants </a:t>
                    </a:r>
                  </a:p>
                  <a:p>
                    <a:r>
                      <a:rPr lang="en-US" dirty="0" smtClean="0"/>
                      <a:t>$</a:t>
                    </a:r>
                    <a:r>
                      <a:rPr lang="en-US" dirty="0"/>
                      <a:t>47,490 </a:t>
                    </a:r>
                  </a:p>
                </c:rich>
              </c:tx>
              <c:showLegendKey val="0"/>
              <c:showVal val="1"/>
              <c:showCatName val="1"/>
              <c:showSerName val="0"/>
              <c:showPercent val="0"/>
              <c:showBubbleSize val="0"/>
            </c:dLbl>
            <c:dLbl>
              <c:idx val="1"/>
              <c:layout/>
              <c:tx>
                <c:rich>
                  <a:bodyPr/>
                  <a:lstStyle/>
                  <a:p>
                    <a:r>
                      <a:rPr lang="en-US" dirty="0" smtClean="0"/>
                      <a:t>Education </a:t>
                    </a:r>
                    <a:r>
                      <a:rPr lang="en-US" dirty="0"/>
                      <a:t>$34,500 </a:t>
                    </a:r>
                  </a:p>
                </c:rich>
              </c:tx>
              <c:showLegendKey val="0"/>
              <c:showVal val="1"/>
              <c:showCatName val="1"/>
              <c:showSerName val="0"/>
              <c:showPercent val="0"/>
              <c:showBubbleSize val="0"/>
            </c:dLbl>
            <c:dLbl>
              <c:idx val="2"/>
              <c:layout/>
              <c:tx>
                <c:rich>
                  <a:bodyPr/>
                  <a:lstStyle/>
                  <a:p>
                    <a:r>
                      <a:rPr lang="en-US" dirty="0" smtClean="0"/>
                      <a:t>WCS </a:t>
                    </a:r>
                  </a:p>
                  <a:p>
                    <a:r>
                      <a:rPr lang="en-US" dirty="0" smtClean="0"/>
                      <a:t>$</a:t>
                    </a:r>
                    <a:r>
                      <a:rPr lang="en-US" dirty="0"/>
                      <a:t>15,000 </a:t>
                    </a:r>
                  </a:p>
                </c:rich>
              </c:tx>
              <c:showLegendKey val="0"/>
              <c:showVal val="1"/>
              <c:showCatName val="1"/>
              <c:showSerName val="0"/>
              <c:showPercent val="0"/>
              <c:showBubbleSize val="0"/>
            </c:dLbl>
            <c:dLbl>
              <c:idx val="3"/>
              <c:layout/>
              <c:tx>
                <c:rich>
                  <a:bodyPr/>
                  <a:lstStyle/>
                  <a:p>
                    <a:r>
                      <a:rPr lang="en-US" dirty="0" smtClean="0"/>
                      <a:t>Other </a:t>
                    </a:r>
                    <a:r>
                      <a:rPr lang="en-US" dirty="0"/>
                      <a:t>$14,500 </a:t>
                    </a:r>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Sheet1!$A$2:$A$5</c:f>
              <c:strCache>
                <c:ptCount val="4"/>
                <c:pt idx="0">
                  <c:v>Community Grants</c:v>
                </c:pt>
                <c:pt idx="1">
                  <c:v>Education</c:v>
                </c:pt>
                <c:pt idx="2">
                  <c:v>WCS</c:v>
                </c:pt>
                <c:pt idx="3">
                  <c:v>Other</c:v>
                </c:pt>
              </c:strCache>
            </c:strRef>
          </c:cat>
          <c:val>
            <c:numRef>
              <c:f>Sheet1!$B$2:$B$5</c:f>
              <c:numCache>
                <c:formatCode>"$"#,##0_);[Red]\("$"#,##0\)</c:formatCode>
                <c:ptCount val="4"/>
                <c:pt idx="0">
                  <c:v>47490.0</c:v>
                </c:pt>
                <c:pt idx="1">
                  <c:v>34500.0</c:v>
                </c:pt>
                <c:pt idx="2">
                  <c:v>15000.0</c:v>
                </c:pt>
                <c:pt idx="3">
                  <c:v>14500.0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340487623854913"/>
          <c:y val="0.0927742891402338"/>
          <c:w val="0.941750318402969"/>
          <c:h val="0.907225710859766"/>
        </c:manualLayout>
      </c:layout>
      <c:pieChart>
        <c:varyColors val="1"/>
        <c:ser>
          <c:idx val="0"/>
          <c:order val="0"/>
          <c:tx>
            <c:strRef>
              <c:f>Sheet1!$B$1</c:f>
              <c:strCache>
                <c:ptCount val="1"/>
                <c:pt idx="0">
                  <c:v>Allocated Budget</c:v>
                </c:pt>
              </c:strCache>
            </c:strRef>
          </c:tx>
          <c:dPt>
            <c:idx val="0"/>
            <c:bubble3D val="0"/>
            <c:explosion val="14"/>
          </c:dPt>
          <c:dLbls>
            <c:dLbl>
              <c:idx val="0"/>
              <c:layout>
                <c:manualLayout>
                  <c:x val="-0.175119348289011"/>
                  <c:y val="0.0226588242104498"/>
                </c:manualLayout>
              </c:layout>
              <c:showLegendKey val="0"/>
              <c:showVal val="1"/>
              <c:showCatName val="1"/>
              <c:showSerName val="0"/>
              <c:showPercent val="0"/>
              <c:showBubbleSize val="0"/>
            </c:dLbl>
            <c:dLbl>
              <c:idx val="1"/>
              <c:layout>
                <c:manualLayout>
                  <c:x val="0.169447603818404"/>
                  <c:y val="-0.135180733912319"/>
                </c:manualLayout>
              </c:layout>
              <c:tx>
                <c:rich>
                  <a:bodyPr/>
                  <a:lstStyle/>
                  <a:p>
                    <a:r>
                      <a:rPr lang="en-US" sz="1300" dirty="0" smtClean="0"/>
                      <a:t>Education </a:t>
                    </a:r>
                    <a:r>
                      <a:rPr lang="en-US" sz="1300" dirty="0"/>
                      <a:t>$34,500 </a:t>
                    </a:r>
                    <a:endParaRPr lang="en-US" dirty="0"/>
                  </a:p>
                </c:rich>
              </c:tx>
              <c:showLegendKey val="0"/>
              <c:showVal val="1"/>
              <c:showCatName val="1"/>
              <c:showSerName val="0"/>
              <c:showPercent val="0"/>
              <c:showBubbleSize val="0"/>
            </c:dLbl>
            <c:dLbl>
              <c:idx val="2"/>
              <c:layout>
                <c:manualLayout>
                  <c:x val="0.131401745992756"/>
                  <c:y val="0.0647594777067333"/>
                </c:manualLayout>
              </c:layout>
              <c:tx>
                <c:rich>
                  <a:bodyPr/>
                  <a:lstStyle/>
                  <a:p>
                    <a:r>
                      <a:rPr lang="en-US" sz="1300" dirty="0" smtClean="0"/>
                      <a:t>WCS </a:t>
                    </a:r>
                    <a:r>
                      <a:rPr lang="en-US" sz="1300" dirty="0"/>
                      <a:t>$15,000 </a:t>
                    </a:r>
                    <a:endParaRPr lang="en-US" dirty="0"/>
                  </a:p>
                </c:rich>
              </c:tx>
              <c:showLegendKey val="0"/>
              <c:showVal val="1"/>
              <c:showCatName val="1"/>
              <c:showSerName val="0"/>
              <c:showPercent val="0"/>
              <c:showBubbleSize val="0"/>
            </c:dLbl>
            <c:dLbl>
              <c:idx val="3"/>
              <c:layout>
                <c:manualLayout>
                  <c:x val="0.131191197513968"/>
                  <c:y val="0.179591393036134"/>
                </c:manualLayout>
              </c:layout>
              <c:tx>
                <c:rich>
                  <a:bodyPr/>
                  <a:lstStyle/>
                  <a:p>
                    <a:r>
                      <a:rPr lang="en-US" sz="1300" dirty="0" smtClean="0"/>
                      <a:t>Other$</a:t>
                    </a:r>
                    <a:r>
                      <a:rPr lang="en-US" sz="1300" dirty="0"/>
                      <a:t>14,500 </a:t>
                    </a:r>
                    <a:endParaRPr lang="en-US" dirty="0"/>
                  </a:p>
                </c:rich>
              </c:tx>
              <c:showLegendKey val="0"/>
              <c:showVal val="1"/>
              <c:showCatName val="1"/>
              <c:showSerName val="0"/>
              <c:showPercent val="0"/>
              <c:showBubbleSize val="0"/>
            </c:dLbl>
            <c:txPr>
              <a:bodyPr/>
              <a:lstStyle/>
              <a:p>
                <a:pPr>
                  <a:defRPr sz="1300"/>
                </a:pPr>
                <a:endParaRPr lang="en-US"/>
              </a:p>
            </c:txPr>
            <c:showLegendKey val="0"/>
            <c:showVal val="1"/>
            <c:showCatName val="1"/>
            <c:showSerName val="0"/>
            <c:showPercent val="0"/>
            <c:showBubbleSize val="0"/>
            <c:showLeaderLines val="1"/>
          </c:dLbls>
          <c:cat>
            <c:strRef>
              <c:f>Sheet1!$A$2:$A$5</c:f>
              <c:strCache>
                <c:ptCount val="4"/>
                <c:pt idx="0">
                  <c:v>Community Grants</c:v>
                </c:pt>
                <c:pt idx="1">
                  <c:v>Education</c:v>
                </c:pt>
                <c:pt idx="2">
                  <c:v>WCS</c:v>
                </c:pt>
                <c:pt idx="3">
                  <c:v>Other</c:v>
                </c:pt>
              </c:strCache>
            </c:strRef>
          </c:cat>
          <c:val>
            <c:numRef>
              <c:f>Sheet1!$B$2:$B$5</c:f>
              <c:numCache>
                <c:formatCode>"$"#,##0_);[Red]\("$"#,##0\)</c:formatCode>
                <c:ptCount val="4"/>
                <c:pt idx="0">
                  <c:v>47490.0</c:v>
                </c:pt>
                <c:pt idx="1">
                  <c:v>34500.0</c:v>
                </c:pt>
                <c:pt idx="2">
                  <c:v>15000.0</c:v>
                </c:pt>
                <c:pt idx="3">
                  <c:v>14500.0</c:v>
                </c:pt>
              </c:numCache>
            </c:numRef>
          </c:val>
        </c:ser>
        <c:dLbls>
          <c:showLegendKey val="0"/>
          <c:showVal val="1"/>
          <c:showCatName val="1"/>
          <c:showSerName val="0"/>
          <c:showPercent val="0"/>
          <c:showBubbleSize val="0"/>
          <c:showLeaderLines val="1"/>
        </c:dLbls>
        <c:firstSliceAng val="2"/>
      </c:pieChart>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340486802357252"/>
          <c:y val="0.0724420416163367"/>
          <c:w val="0.941750318402969"/>
          <c:h val="0.907225710859766"/>
        </c:manualLayout>
      </c:layout>
      <c:pieChart>
        <c:varyColors val="1"/>
        <c:ser>
          <c:idx val="0"/>
          <c:order val="0"/>
          <c:tx>
            <c:strRef>
              <c:f>Sheet1!$B$1</c:f>
              <c:strCache>
                <c:ptCount val="1"/>
                <c:pt idx="0">
                  <c:v>Allocated Budget</c:v>
                </c:pt>
              </c:strCache>
            </c:strRef>
          </c:tx>
          <c:dPt>
            <c:idx val="0"/>
            <c:bubble3D val="0"/>
          </c:dPt>
          <c:dPt>
            <c:idx val="1"/>
            <c:bubble3D val="0"/>
            <c:explosion val="10"/>
          </c:dPt>
          <c:dLbls>
            <c:dLbl>
              <c:idx val="0"/>
              <c:layout>
                <c:manualLayout>
                  <c:x val="-0.175119348289011"/>
                  <c:y val="0.0226588242104498"/>
                </c:manualLayout>
              </c:layout>
              <c:showLegendKey val="0"/>
              <c:showVal val="1"/>
              <c:showCatName val="1"/>
              <c:showSerName val="0"/>
              <c:showPercent val="0"/>
              <c:showBubbleSize val="0"/>
            </c:dLbl>
            <c:dLbl>
              <c:idx val="1"/>
              <c:layout>
                <c:manualLayout>
                  <c:x val="0.169447603818404"/>
                  <c:y val="-0.135180733912319"/>
                </c:manualLayout>
              </c:layout>
              <c:tx>
                <c:rich>
                  <a:bodyPr/>
                  <a:lstStyle/>
                  <a:p>
                    <a:r>
                      <a:rPr lang="en-US" sz="1300" dirty="0" smtClean="0"/>
                      <a:t>Education </a:t>
                    </a:r>
                    <a:r>
                      <a:rPr lang="en-US" sz="1300" dirty="0"/>
                      <a:t>$34,500 </a:t>
                    </a:r>
                    <a:endParaRPr lang="en-US" dirty="0"/>
                  </a:p>
                </c:rich>
              </c:tx>
              <c:showLegendKey val="0"/>
              <c:showVal val="1"/>
              <c:showCatName val="1"/>
              <c:showSerName val="0"/>
              <c:showPercent val="0"/>
              <c:showBubbleSize val="0"/>
            </c:dLbl>
            <c:dLbl>
              <c:idx val="2"/>
              <c:layout>
                <c:manualLayout>
                  <c:x val="0.131401745992756"/>
                  <c:y val="0.0647594777067333"/>
                </c:manualLayout>
              </c:layout>
              <c:tx>
                <c:rich>
                  <a:bodyPr/>
                  <a:lstStyle/>
                  <a:p>
                    <a:r>
                      <a:rPr lang="en-US" sz="1300" dirty="0" smtClean="0"/>
                      <a:t>WCS </a:t>
                    </a:r>
                    <a:r>
                      <a:rPr lang="en-US" sz="1300" dirty="0"/>
                      <a:t>$15,000 </a:t>
                    </a:r>
                    <a:endParaRPr lang="en-US" dirty="0"/>
                  </a:p>
                </c:rich>
              </c:tx>
              <c:showLegendKey val="0"/>
              <c:showVal val="1"/>
              <c:showCatName val="1"/>
              <c:showSerName val="0"/>
              <c:showPercent val="0"/>
              <c:showBubbleSize val="0"/>
            </c:dLbl>
            <c:dLbl>
              <c:idx val="3"/>
              <c:layout>
                <c:manualLayout>
                  <c:x val="0.131191197513968"/>
                  <c:y val="0.179591393036134"/>
                </c:manualLayout>
              </c:layout>
              <c:tx>
                <c:rich>
                  <a:bodyPr/>
                  <a:lstStyle/>
                  <a:p>
                    <a:r>
                      <a:rPr lang="en-US" sz="1300" dirty="0" smtClean="0"/>
                      <a:t>Other$</a:t>
                    </a:r>
                    <a:r>
                      <a:rPr lang="en-US" sz="1300" dirty="0"/>
                      <a:t>14,500 </a:t>
                    </a:r>
                    <a:endParaRPr lang="en-US" dirty="0"/>
                  </a:p>
                </c:rich>
              </c:tx>
              <c:showLegendKey val="0"/>
              <c:showVal val="1"/>
              <c:showCatName val="1"/>
              <c:showSerName val="0"/>
              <c:showPercent val="0"/>
              <c:showBubbleSize val="0"/>
            </c:dLbl>
            <c:txPr>
              <a:bodyPr/>
              <a:lstStyle/>
              <a:p>
                <a:pPr>
                  <a:defRPr sz="1300"/>
                </a:pPr>
                <a:endParaRPr lang="en-US"/>
              </a:p>
            </c:txPr>
            <c:showLegendKey val="0"/>
            <c:showVal val="1"/>
            <c:showCatName val="1"/>
            <c:showSerName val="0"/>
            <c:showPercent val="0"/>
            <c:showBubbleSize val="0"/>
            <c:showLeaderLines val="1"/>
          </c:dLbls>
          <c:cat>
            <c:strRef>
              <c:f>Sheet1!$A$2:$A$5</c:f>
              <c:strCache>
                <c:ptCount val="4"/>
                <c:pt idx="0">
                  <c:v>Community Grants</c:v>
                </c:pt>
                <c:pt idx="1">
                  <c:v>Education</c:v>
                </c:pt>
                <c:pt idx="2">
                  <c:v>WCS</c:v>
                </c:pt>
                <c:pt idx="3">
                  <c:v>Other</c:v>
                </c:pt>
              </c:strCache>
            </c:strRef>
          </c:cat>
          <c:val>
            <c:numRef>
              <c:f>Sheet1!$B$2:$B$5</c:f>
              <c:numCache>
                <c:formatCode>"$"#,##0_);[Red]\("$"#,##0\)</c:formatCode>
                <c:ptCount val="4"/>
                <c:pt idx="0">
                  <c:v>47490.0</c:v>
                </c:pt>
                <c:pt idx="1">
                  <c:v>34500.0</c:v>
                </c:pt>
                <c:pt idx="2">
                  <c:v>15000.0</c:v>
                </c:pt>
                <c:pt idx="3">
                  <c:v>14500.0</c:v>
                </c:pt>
              </c:numCache>
            </c:numRef>
          </c:val>
        </c:ser>
        <c:dLbls>
          <c:showLegendKey val="0"/>
          <c:showVal val="1"/>
          <c:showCatName val="1"/>
          <c:showSerName val="0"/>
          <c:showPercent val="0"/>
          <c:showBubbleSize val="0"/>
          <c:showLeaderLines val="1"/>
        </c:dLbls>
        <c:firstSliceAng val="2"/>
      </c:pieChart>
    </c:plotArea>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499212598425197"/>
          <c:y val="0.146088909697229"/>
          <c:w val="0.922170058931313"/>
          <c:h val="0.822869298754762"/>
        </c:manualLayout>
      </c:layout>
      <c:pieChart>
        <c:varyColors val="1"/>
        <c:ser>
          <c:idx val="0"/>
          <c:order val="0"/>
          <c:tx>
            <c:strRef>
              <c:f>Sheet1!$B$1</c:f>
              <c:strCache>
                <c:ptCount val="1"/>
                <c:pt idx="0">
                  <c:v>Allocated Budget</c:v>
                </c:pt>
              </c:strCache>
            </c:strRef>
          </c:tx>
          <c:dPt>
            <c:idx val="2"/>
            <c:bubble3D val="0"/>
            <c:explosion val="14"/>
          </c:dPt>
          <c:dPt>
            <c:idx val="3"/>
            <c:bubble3D val="0"/>
            <c:explosion val="12"/>
          </c:dPt>
          <c:dLbls>
            <c:dLbl>
              <c:idx val="0"/>
              <c:layout>
                <c:manualLayout>
                  <c:x val="-0.194243472855367"/>
                  <c:y val="0.0347114474826034"/>
                </c:manualLayout>
              </c:layout>
              <c:tx>
                <c:rich>
                  <a:bodyPr/>
                  <a:lstStyle/>
                  <a:p>
                    <a:pPr>
                      <a:defRPr sz="1400"/>
                    </a:pPr>
                    <a:r>
                      <a:rPr lang="en-US" sz="1400" dirty="0"/>
                      <a:t>Community </a:t>
                    </a:r>
                    <a:r>
                      <a:rPr lang="en-US" sz="1400" dirty="0" smtClean="0"/>
                      <a:t>Grants </a:t>
                    </a:r>
                  </a:p>
                  <a:p>
                    <a:pPr>
                      <a:defRPr sz="1400"/>
                    </a:pPr>
                    <a:r>
                      <a:rPr lang="en-US" sz="1400" dirty="0" smtClean="0"/>
                      <a:t>$</a:t>
                    </a:r>
                    <a:r>
                      <a:rPr lang="en-US" sz="1400" dirty="0"/>
                      <a:t>47,490 </a:t>
                    </a:r>
                  </a:p>
                </c:rich>
              </c:tx>
              <c:spPr/>
              <c:showLegendKey val="0"/>
              <c:showVal val="1"/>
              <c:showCatName val="1"/>
              <c:showSerName val="0"/>
              <c:showPercent val="0"/>
              <c:showBubbleSize val="0"/>
            </c:dLbl>
            <c:dLbl>
              <c:idx val="1"/>
              <c:layout>
                <c:manualLayout>
                  <c:x val="0.120224982844788"/>
                  <c:y val="-0.19397087426477"/>
                </c:manualLayout>
              </c:layout>
              <c:tx>
                <c:rich>
                  <a:bodyPr/>
                  <a:lstStyle/>
                  <a:p>
                    <a:r>
                      <a:rPr lang="en-US" sz="1600" dirty="0" smtClean="0"/>
                      <a:t>Education </a:t>
                    </a:r>
                    <a:r>
                      <a:rPr lang="en-US" sz="1600" dirty="0"/>
                      <a:t>$34,500 </a:t>
                    </a:r>
                    <a:endParaRPr lang="en-US" dirty="0"/>
                  </a:p>
                </c:rich>
              </c:tx>
              <c:showLegendKey val="0"/>
              <c:showVal val="1"/>
              <c:showCatName val="1"/>
              <c:showSerName val="0"/>
              <c:showPercent val="0"/>
              <c:showBubbleSize val="0"/>
            </c:dLbl>
            <c:dLbl>
              <c:idx val="2"/>
              <c:layout/>
              <c:tx>
                <c:rich>
                  <a:bodyPr/>
                  <a:lstStyle/>
                  <a:p>
                    <a:r>
                      <a:rPr lang="en-US" sz="1600" dirty="0" smtClean="0"/>
                      <a:t>WCS </a:t>
                    </a:r>
                  </a:p>
                  <a:p>
                    <a:r>
                      <a:rPr lang="en-US" sz="1600" dirty="0" smtClean="0"/>
                      <a:t>$</a:t>
                    </a:r>
                    <a:r>
                      <a:rPr lang="en-US" sz="1600" dirty="0"/>
                      <a:t>15,000 </a:t>
                    </a:r>
                    <a:endParaRPr lang="en-US" dirty="0"/>
                  </a:p>
                </c:rich>
              </c:tx>
              <c:showLegendKey val="0"/>
              <c:showVal val="1"/>
              <c:showCatName val="1"/>
              <c:showSerName val="0"/>
              <c:showPercent val="0"/>
              <c:showBubbleSize val="0"/>
            </c:dLbl>
            <c:dLbl>
              <c:idx val="3"/>
              <c:layout/>
              <c:tx>
                <c:rich>
                  <a:bodyPr/>
                  <a:lstStyle/>
                  <a:p>
                    <a:r>
                      <a:rPr lang="en-US" sz="1600" dirty="0" smtClean="0"/>
                      <a:t>Other </a:t>
                    </a:r>
                    <a:r>
                      <a:rPr lang="en-US" sz="1600" dirty="0"/>
                      <a:t>$14,500 </a:t>
                    </a:r>
                    <a:endParaRPr lang="en-US" dirty="0"/>
                  </a:p>
                </c:rich>
              </c:tx>
              <c:showLegendKey val="0"/>
              <c:showVal val="1"/>
              <c:showCatName val="1"/>
              <c:showSerName val="0"/>
              <c:showPercent val="0"/>
              <c:showBubbleSize val="0"/>
            </c:dLbl>
            <c:txPr>
              <a:bodyPr/>
              <a:lstStyle/>
              <a:p>
                <a:pPr>
                  <a:defRPr sz="1600"/>
                </a:pPr>
                <a:endParaRPr lang="en-US"/>
              </a:p>
            </c:txPr>
            <c:showLegendKey val="0"/>
            <c:showVal val="1"/>
            <c:showCatName val="1"/>
            <c:showSerName val="0"/>
            <c:showPercent val="0"/>
            <c:showBubbleSize val="0"/>
            <c:showLeaderLines val="1"/>
          </c:dLbls>
          <c:cat>
            <c:strRef>
              <c:f>Sheet1!$A$2:$A$5</c:f>
              <c:strCache>
                <c:ptCount val="4"/>
                <c:pt idx="0">
                  <c:v>Community Grants</c:v>
                </c:pt>
                <c:pt idx="1">
                  <c:v>Education</c:v>
                </c:pt>
                <c:pt idx="2">
                  <c:v>WCS</c:v>
                </c:pt>
                <c:pt idx="3">
                  <c:v>Other</c:v>
                </c:pt>
              </c:strCache>
            </c:strRef>
          </c:cat>
          <c:val>
            <c:numRef>
              <c:f>Sheet1!$B$2:$B$5</c:f>
              <c:numCache>
                <c:formatCode>"$"#,##0_);[Red]\("$"#,##0\)</c:formatCode>
                <c:ptCount val="4"/>
                <c:pt idx="0">
                  <c:v>47490.0</c:v>
                </c:pt>
                <c:pt idx="1">
                  <c:v>34500.0</c:v>
                </c:pt>
                <c:pt idx="2">
                  <c:v>15000.0</c:v>
                </c:pt>
                <c:pt idx="3">
                  <c:v>14500.0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DEB394-967E-F540-9C95-F03288B17C8F}" type="datetimeFigureOut">
              <a:rPr lang="en-US" smtClean="0"/>
              <a:t>2/27/14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76C274-63F1-F64F-95F4-934D0496C309}" type="slidenum">
              <a:rPr lang="en-US" smtClean="0"/>
              <a:t>‹#›</a:t>
            </a:fld>
            <a:endParaRPr lang="en-US" dirty="0"/>
          </a:p>
        </p:txBody>
      </p:sp>
    </p:spTree>
    <p:extLst>
      <p:ext uri="{BB962C8B-B14F-4D97-AF65-F5344CB8AC3E}">
        <p14:creationId xmlns:p14="http://schemas.microsoft.com/office/powerpoint/2010/main" val="35742161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1984 LAREF received its 501(c)3</a:t>
            </a:r>
            <a:r>
              <a:rPr lang="en-US" baseline="0" dirty="0" smtClean="0"/>
              <a:t> designation from the IRS which exempts donations from both state and federal taxes. To take advantage of this designation, all charitable funds are “channeled”  through the income account of the endowment fund.</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2</a:t>
            </a:fld>
            <a:endParaRPr lang="en-US" dirty="0"/>
          </a:p>
        </p:txBody>
      </p:sp>
    </p:spTree>
    <p:extLst>
      <p:ext uri="{BB962C8B-B14F-4D97-AF65-F5344CB8AC3E}">
        <p14:creationId xmlns:p14="http://schemas.microsoft.com/office/powerpoint/2010/main" val="36329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LAREF Trustees are elected for 4 year terms.</a:t>
            </a:r>
            <a:r>
              <a:rPr lang="en-US" baseline="0" dirty="0" smtClean="0"/>
              <a:t> In addition the LARC President, past President and President Elect are Trustees.  Dennis Young serves as the Accountant</a:t>
            </a:r>
            <a:r>
              <a:rPr lang="en-US" baseline="0" dirty="0" smtClean="0"/>
              <a:t>. Part of the The (read mission)</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3</a:t>
            </a:fld>
            <a:endParaRPr lang="en-US" dirty="0"/>
          </a:p>
        </p:txBody>
      </p:sp>
    </p:spTree>
    <p:extLst>
      <p:ext uri="{BB962C8B-B14F-4D97-AF65-F5344CB8AC3E}">
        <p14:creationId xmlns:p14="http://schemas.microsoft.com/office/powerpoint/2010/main" val="2731533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LAREF</a:t>
            </a:r>
            <a:r>
              <a:rPr lang="en-US" baseline="0" dirty="0" smtClean="0"/>
              <a:t> starts each Rotary Year by determining the total source of funds available.  In 2013-2014 the total was $111,490 and the sources are shown on this slide. If anyone is wondering why everyone needs to support the Art Show – this slide makes the case with a contribution of $84,855 -- over 76%</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4</a:t>
            </a:fld>
            <a:endParaRPr lang="en-US" dirty="0"/>
          </a:p>
        </p:txBody>
      </p:sp>
    </p:spTree>
    <p:extLst>
      <p:ext uri="{BB962C8B-B14F-4D97-AF65-F5344CB8AC3E}">
        <p14:creationId xmlns:p14="http://schemas.microsoft.com/office/powerpoint/2010/main" val="3245898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groups this years allocated budget into major categories</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5</a:t>
            </a:fld>
            <a:endParaRPr lang="en-US" dirty="0"/>
          </a:p>
        </p:txBody>
      </p:sp>
    </p:spTree>
    <p:extLst>
      <p:ext uri="{BB962C8B-B14F-4D97-AF65-F5344CB8AC3E}">
        <p14:creationId xmlns:p14="http://schemas.microsoft.com/office/powerpoint/2010/main" val="1789233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just had the</a:t>
            </a:r>
            <a:r>
              <a:rPr lang="en-US" baseline="0" dirty="0" smtClean="0"/>
              <a:t> local non-profit organizations receive checks totaling $30,400.  In the Spring the Grants Committee will award another $17,090.  Gerry Moison chairs the Grants Committee and any Rotarian in good standing is welcome to join. </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6</a:t>
            </a:fld>
            <a:endParaRPr lang="en-US" dirty="0"/>
          </a:p>
        </p:txBody>
      </p:sp>
    </p:spTree>
    <p:extLst>
      <p:ext uri="{BB962C8B-B14F-4D97-AF65-F5344CB8AC3E}">
        <p14:creationId xmlns:p14="http://schemas.microsoft.com/office/powerpoint/2010/main" val="1691645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Scholarship</a:t>
            </a:r>
            <a:r>
              <a:rPr lang="en-US" baseline="0" dirty="0" smtClean="0"/>
              <a:t> Committee, Chaired by Lew Fraser, will oversee the granting of $21,000 student scholarships.  In addition funds are designated for (read slide)</a:t>
            </a:r>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7</a:t>
            </a:fld>
            <a:endParaRPr lang="en-US" dirty="0"/>
          </a:p>
        </p:txBody>
      </p:sp>
    </p:spTree>
    <p:extLst>
      <p:ext uri="{BB962C8B-B14F-4D97-AF65-F5344CB8AC3E}">
        <p14:creationId xmlns:p14="http://schemas.microsoft.com/office/powerpoint/2010/main" val="1967744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76C274-63F1-F64F-95F4-934D0496C309}" type="slidenum">
              <a:rPr lang="en-US" smtClean="0"/>
              <a:t>8</a:t>
            </a:fld>
            <a:endParaRPr lang="en-US" dirty="0"/>
          </a:p>
        </p:txBody>
      </p:sp>
    </p:spTree>
    <p:extLst>
      <p:ext uri="{BB962C8B-B14F-4D97-AF65-F5344CB8AC3E}">
        <p14:creationId xmlns:p14="http://schemas.microsoft.com/office/powerpoint/2010/main" val="297150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B13CA-BE3A-0B4C-AB51-DDA274C519CF}" type="datetimeFigureOut">
              <a:rPr lang="en-US" smtClean="0"/>
              <a:t>2/27/14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248620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B13CA-BE3A-0B4C-AB51-DDA274C519CF}" type="datetimeFigureOut">
              <a:rPr lang="en-US" smtClean="0"/>
              <a:t>2/27/14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2660829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B13CA-BE3A-0B4C-AB51-DDA274C519CF}" type="datetimeFigureOut">
              <a:rPr lang="en-US" smtClean="0"/>
              <a:t>2/27/14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402604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B13CA-BE3A-0B4C-AB51-DDA274C519CF}" type="datetimeFigureOut">
              <a:rPr lang="en-US" smtClean="0"/>
              <a:t>2/27/14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175204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B13CA-BE3A-0B4C-AB51-DDA274C519CF}" type="datetimeFigureOut">
              <a:rPr lang="en-US" smtClean="0"/>
              <a:t>2/27/14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242021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B13CA-BE3A-0B4C-AB51-DDA274C519CF}" type="datetimeFigureOut">
              <a:rPr lang="en-US" smtClean="0"/>
              <a:t>2/27/14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101945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B13CA-BE3A-0B4C-AB51-DDA274C519CF}" type="datetimeFigureOut">
              <a:rPr lang="en-US" smtClean="0"/>
              <a:t>2/27/14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171365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B13CA-BE3A-0B4C-AB51-DDA274C519CF}" type="datetimeFigureOut">
              <a:rPr lang="en-US" smtClean="0"/>
              <a:t>2/27/14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519126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B13CA-BE3A-0B4C-AB51-DDA274C519CF}" type="datetimeFigureOut">
              <a:rPr lang="en-US" smtClean="0"/>
              <a:t>2/27/14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8629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B13CA-BE3A-0B4C-AB51-DDA274C519CF}" type="datetimeFigureOut">
              <a:rPr lang="en-US" smtClean="0"/>
              <a:t>2/27/14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1945469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B13CA-BE3A-0B4C-AB51-DDA274C519CF}" type="datetimeFigureOut">
              <a:rPr lang="en-US" smtClean="0"/>
              <a:t>2/27/14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A1C4063-44BC-9D4F-9590-0F1BF543E258}" type="slidenum">
              <a:rPr lang="en-US" smtClean="0"/>
              <a:t>‹#›</a:t>
            </a:fld>
            <a:endParaRPr lang="en-US" dirty="0"/>
          </a:p>
        </p:txBody>
      </p:sp>
    </p:spTree>
    <p:extLst>
      <p:ext uri="{BB962C8B-B14F-4D97-AF65-F5344CB8AC3E}">
        <p14:creationId xmlns:p14="http://schemas.microsoft.com/office/powerpoint/2010/main" val="28244073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B13CA-BE3A-0B4C-AB51-DDA274C519CF}" type="datetimeFigureOut">
              <a:rPr lang="en-US" smtClean="0"/>
              <a:t>2/27/14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C4063-44BC-9D4F-9590-0F1BF543E258}" type="slidenum">
              <a:rPr lang="en-US" smtClean="0"/>
              <a:t>‹#›</a:t>
            </a:fld>
            <a:endParaRPr lang="en-US" dirty="0"/>
          </a:p>
        </p:txBody>
      </p:sp>
    </p:spTree>
    <p:extLst>
      <p:ext uri="{BB962C8B-B14F-4D97-AF65-F5344CB8AC3E}">
        <p14:creationId xmlns:p14="http://schemas.microsoft.com/office/powerpoint/2010/main" val="1905377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chart" Target="../charts/char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0208"/>
            <a:ext cx="7772400" cy="1751724"/>
          </a:xfrm>
        </p:spPr>
        <p:txBody>
          <a:bodyPr>
            <a:normAutofit/>
          </a:bodyPr>
          <a:lstStyle/>
          <a:p>
            <a:r>
              <a:rPr lang="en-US" sz="7200" dirty="0" smtClean="0"/>
              <a:t>LAREF </a:t>
            </a:r>
            <a:endParaRPr lang="en-US" sz="7200" dirty="0"/>
          </a:p>
        </p:txBody>
      </p:sp>
      <p:sp>
        <p:nvSpPr>
          <p:cNvPr id="3" name="Subtitle 2"/>
          <p:cNvSpPr>
            <a:spLocks noGrp="1"/>
          </p:cNvSpPr>
          <p:nvPr>
            <p:ph type="subTitle" idx="1"/>
          </p:nvPr>
        </p:nvSpPr>
        <p:spPr/>
        <p:txBody>
          <a:bodyPr/>
          <a:lstStyle/>
          <a:p>
            <a:r>
              <a:rPr lang="en-US" dirty="0" smtClean="0"/>
              <a:t>What does LAREF do?</a:t>
            </a:r>
            <a:endParaRPr lang="en-US" dirty="0"/>
          </a:p>
        </p:txBody>
      </p:sp>
    </p:spTree>
    <p:extLst>
      <p:ext uri="{BB962C8B-B14F-4D97-AF65-F5344CB8AC3E}">
        <p14:creationId xmlns:p14="http://schemas.microsoft.com/office/powerpoint/2010/main" val="12107952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LARC Board vs. LAREF </a:t>
            </a:r>
            <a:r>
              <a:rPr lang="en-US" dirty="0" smtClean="0"/>
              <a:t>Trustees</a:t>
            </a:r>
            <a:endParaRPr lang="en-US" dirty="0"/>
          </a:p>
        </p:txBody>
      </p:sp>
      <p:sp>
        <p:nvSpPr>
          <p:cNvPr id="3" name="Text Placeholder 2"/>
          <p:cNvSpPr>
            <a:spLocks noGrp="1"/>
          </p:cNvSpPr>
          <p:nvPr>
            <p:ph type="body" idx="1"/>
          </p:nvPr>
        </p:nvSpPr>
        <p:spPr/>
        <p:txBody>
          <a:bodyPr/>
          <a:lstStyle/>
          <a:p>
            <a:pPr algn="ctr"/>
            <a:r>
              <a:rPr lang="en-US" dirty="0" smtClean="0"/>
              <a:t>LARC Board</a:t>
            </a:r>
            <a:endParaRPr lang="en-US" dirty="0"/>
          </a:p>
        </p:txBody>
      </p:sp>
      <p:sp>
        <p:nvSpPr>
          <p:cNvPr id="4" name="Content Placeholder 3"/>
          <p:cNvSpPr>
            <a:spLocks noGrp="1"/>
          </p:cNvSpPr>
          <p:nvPr>
            <p:ph sz="half" idx="2"/>
          </p:nvPr>
        </p:nvSpPr>
        <p:spPr/>
        <p:txBody>
          <a:bodyPr/>
          <a:lstStyle/>
          <a:p>
            <a:r>
              <a:rPr lang="en-US" dirty="0"/>
              <a:t>Directors responsibility organized along Avenues of Service</a:t>
            </a:r>
          </a:p>
          <a:p>
            <a:r>
              <a:rPr lang="en-US" dirty="0"/>
              <a:t>Each Director/Avenue supported by numerous Committees </a:t>
            </a:r>
            <a:endParaRPr lang="en-US" dirty="0" smtClean="0"/>
          </a:p>
          <a:p>
            <a:r>
              <a:rPr lang="en-US" dirty="0" smtClean="0"/>
              <a:t>Manage the Club</a:t>
            </a:r>
            <a:endParaRPr lang="en-US" dirty="0"/>
          </a:p>
          <a:p>
            <a:endParaRPr lang="en-US" dirty="0"/>
          </a:p>
        </p:txBody>
      </p:sp>
      <p:sp>
        <p:nvSpPr>
          <p:cNvPr id="5" name="Text Placeholder 4"/>
          <p:cNvSpPr>
            <a:spLocks noGrp="1"/>
          </p:cNvSpPr>
          <p:nvPr>
            <p:ph type="body" sz="quarter" idx="3"/>
          </p:nvPr>
        </p:nvSpPr>
        <p:spPr/>
        <p:txBody>
          <a:bodyPr/>
          <a:lstStyle/>
          <a:p>
            <a:pPr algn="ctr"/>
            <a:r>
              <a:rPr lang="en-US" dirty="0" smtClean="0"/>
              <a:t>LAREF Trustees</a:t>
            </a:r>
            <a:endParaRPr lang="en-US" dirty="0"/>
          </a:p>
        </p:txBody>
      </p:sp>
      <p:pic>
        <p:nvPicPr>
          <p:cNvPr id="7" name="Content Placeholder 6"/>
          <p:cNvPicPr>
            <a:picLocks noGrp="1" noChangeAspect="1"/>
          </p:cNvPicPr>
          <p:nvPr>
            <p:ph sz="quarter" idx="4"/>
          </p:nvPr>
        </p:nvPicPr>
        <p:blipFill>
          <a:blip r:embed="rId3"/>
          <a:srcRect t="1119" b="1119"/>
          <a:stretch>
            <a:fillRect/>
          </a:stretch>
        </p:blipFill>
        <p:spPr/>
      </p:pic>
    </p:spTree>
    <p:extLst>
      <p:ext uri="{BB962C8B-B14F-4D97-AF65-F5344CB8AC3E}">
        <p14:creationId xmlns:p14="http://schemas.microsoft.com/office/powerpoint/2010/main" val="25127325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31845"/>
          </a:xfrm>
        </p:spPr>
        <p:txBody>
          <a:bodyPr>
            <a:normAutofit fontScale="90000"/>
          </a:bodyPr>
          <a:lstStyle/>
          <a:p>
            <a:r>
              <a:rPr lang="en-US" dirty="0"/>
              <a:t>LAREF </a:t>
            </a:r>
            <a:r>
              <a:rPr lang="en-US" dirty="0" smtClean="0"/>
              <a:t>Trustees</a:t>
            </a:r>
            <a:r>
              <a:rPr lang="en-US" dirty="0"/>
              <a:t/>
            </a:r>
            <a:br>
              <a:rPr lang="en-US" dirty="0"/>
            </a:br>
            <a:r>
              <a:rPr lang="en-US" dirty="0"/>
              <a:t>(2013 – 2014)</a:t>
            </a:r>
          </a:p>
        </p:txBody>
      </p:sp>
      <p:sp>
        <p:nvSpPr>
          <p:cNvPr id="6" name="TextBox 5"/>
          <p:cNvSpPr txBox="1"/>
          <p:nvPr/>
        </p:nvSpPr>
        <p:spPr>
          <a:xfrm>
            <a:off x="779518" y="2329793"/>
            <a:ext cx="3801242" cy="2308324"/>
          </a:xfrm>
          <a:prstGeom prst="rect">
            <a:avLst/>
          </a:prstGeom>
          <a:noFill/>
        </p:spPr>
        <p:txBody>
          <a:bodyPr wrap="square" rtlCol="0">
            <a:spAutoFit/>
          </a:bodyPr>
          <a:lstStyle/>
          <a:p>
            <a:r>
              <a:rPr lang="en-US" b="1" u="sng" dirty="0"/>
              <a:t>Trustees</a:t>
            </a:r>
          </a:p>
          <a:p>
            <a:r>
              <a:rPr lang="en-US" dirty="0"/>
              <a:t>David Smith (2015) - President</a:t>
            </a:r>
          </a:p>
          <a:p>
            <a:r>
              <a:rPr lang="en-US" dirty="0"/>
              <a:t>Bonnie Burdett (2016) -  Vice President</a:t>
            </a:r>
          </a:p>
          <a:p>
            <a:r>
              <a:rPr lang="en-US" dirty="0"/>
              <a:t>Kathy Berry (2017) – Secretary</a:t>
            </a:r>
          </a:p>
          <a:p>
            <a:r>
              <a:rPr lang="en-US" dirty="0"/>
              <a:t>Randy Gard (2017) – Treasurer</a:t>
            </a:r>
          </a:p>
          <a:p>
            <a:r>
              <a:rPr lang="en-US" dirty="0"/>
              <a:t>Jerry Moison (2015</a:t>
            </a:r>
            <a:r>
              <a:rPr lang="en-US" dirty="0" smtClean="0"/>
              <a:t>) – Grants Chair</a:t>
            </a:r>
            <a:endParaRPr lang="en-US" dirty="0"/>
          </a:p>
          <a:p>
            <a:r>
              <a:rPr lang="en-US" dirty="0"/>
              <a:t>Clari Nolet (2017</a:t>
            </a:r>
            <a:r>
              <a:rPr lang="en-US" dirty="0" smtClean="0"/>
              <a:t>) – Investment Com.</a:t>
            </a:r>
            <a:endParaRPr lang="en-US" dirty="0"/>
          </a:p>
          <a:p>
            <a:endParaRPr lang="en-US" dirty="0"/>
          </a:p>
        </p:txBody>
      </p:sp>
      <p:sp>
        <p:nvSpPr>
          <p:cNvPr id="7" name="TextBox 6"/>
          <p:cNvSpPr txBox="1"/>
          <p:nvPr/>
        </p:nvSpPr>
        <p:spPr>
          <a:xfrm>
            <a:off x="4892304" y="2356626"/>
            <a:ext cx="3443394" cy="2585323"/>
          </a:xfrm>
          <a:prstGeom prst="rect">
            <a:avLst/>
          </a:prstGeom>
          <a:noFill/>
        </p:spPr>
        <p:txBody>
          <a:bodyPr wrap="square" rtlCol="0">
            <a:spAutoFit/>
          </a:bodyPr>
          <a:lstStyle/>
          <a:p>
            <a:r>
              <a:rPr lang="en-US" b="1" u="sng" dirty="0"/>
              <a:t>LARC Officers</a:t>
            </a:r>
          </a:p>
          <a:p>
            <a:r>
              <a:rPr lang="en-US" dirty="0"/>
              <a:t>Jack Kelly – President</a:t>
            </a:r>
          </a:p>
          <a:p>
            <a:r>
              <a:rPr lang="en-US" dirty="0"/>
              <a:t>John Sylvester – Past President</a:t>
            </a:r>
          </a:p>
          <a:p>
            <a:r>
              <a:rPr lang="en-US" dirty="0"/>
              <a:t>Kendra Gjerseth – President Elect</a:t>
            </a:r>
          </a:p>
          <a:p>
            <a:endParaRPr lang="en-US" dirty="0"/>
          </a:p>
          <a:p>
            <a:r>
              <a:rPr lang="en-US" b="1" u="sng" dirty="0"/>
              <a:t>Accountant</a:t>
            </a:r>
          </a:p>
          <a:p>
            <a:r>
              <a:rPr lang="en-US" dirty="0" smtClean="0"/>
              <a:t>Dennis </a:t>
            </a:r>
            <a:r>
              <a:rPr lang="en-US" dirty="0"/>
              <a:t>Young</a:t>
            </a:r>
          </a:p>
          <a:p>
            <a:endParaRPr lang="en-US" dirty="0"/>
          </a:p>
          <a:p>
            <a:endParaRPr lang="en-US" dirty="0"/>
          </a:p>
        </p:txBody>
      </p:sp>
      <p:sp>
        <p:nvSpPr>
          <p:cNvPr id="3" name="TextBox 2"/>
          <p:cNvSpPr txBox="1"/>
          <p:nvPr/>
        </p:nvSpPr>
        <p:spPr>
          <a:xfrm>
            <a:off x="706567" y="5158828"/>
            <a:ext cx="8103155" cy="923330"/>
          </a:xfrm>
          <a:prstGeom prst="rect">
            <a:avLst/>
          </a:prstGeom>
          <a:noFill/>
        </p:spPr>
        <p:txBody>
          <a:bodyPr wrap="square" rtlCol="0">
            <a:spAutoFit/>
          </a:bodyPr>
          <a:lstStyle/>
          <a:p>
            <a:r>
              <a:rPr lang="en-US" dirty="0" smtClean="0"/>
              <a:t>The Los Altos Rotary Endowment Fund’s </a:t>
            </a:r>
            <a:r>
              <a:rPr lang="en-US" b="1" dirty="0" smtClean="0"/>
              <a:t>Mission</a:t>
            </a:r>
            <a:r>
              <a:rPr lang="en-US" dirty="0" smtClean="0"/>
              <a:t> is the management of contributions received by the Rotary Club of Los Altos, for the purpose of dispensing grants, scholarships and charitable contributions……</a:t>
            </a:r>
            <a:endParaRPr lang="en-US" dirty="0"/>
          </a:p>
        </p:txBody>
      </p:sp>
    </p:spTree>
    <p:extLst>
      <p:ext uri="{BB962C8B-B14F-4D97-AF65-F5344CB8AC3E}">
        <p14:creationId xmlns:p14="http://schemas.microsoft.com/office/powerpoint/2010/main" val="25606932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2013-2014 Source </a:t>
            </a:r>
            <a:r>
              <a:rPr lang="en-US" dirty="0"/>
              <a:t>of Funds - $111,490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113188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6042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LAREF 2013-2014 Allocated Budget</a:t>
            </a:r>
            <a:br>
              <a:rPr lang="en-US" dirty="0" smtClean="0"/>
            </a:br>
            <a:r>
              <a:rPr lang="en-US" dirty="0" smtClean="0"/>
              <a:t> of $111,490 by Major Groupings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220960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236773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Community Grants</a:t>
            </a:r>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2342599518"/>
              </p:ext>
            </p:extLst>
          </p:nvPr>
        </p:nvGraphicFramePr>
        <p:xfrm>
          <a:off x="245241" y="2900998"/>
          <a:ext cx="3774966" cy="1483360"/>
        </p:xfrm>
        <a:graphic>
          <a:graphicData uri="http://schemas.openxmlformats.org/drawingml/2006/table">
            <a:tbl>
              <a:tblPr firstRow="1" bandRow="1">
                <a:tableStyleId>{5C22544A-7EE6-4342-B048-85BDC9FD1C3A}</a:tableStyleId>
              </a:tblPr>
              <a:tblGrid>
                <a:gridCol w="2019300"/>
                <a:gridCol w="1755666"/>
              </a:tblGrid>
              <a:tr h="370840">
                <a:tc>
                  <a:txBody>
                    <a:bodyPr/>
                    <a:lstStyle/>
                    <a:p>
                      <a:r>
                        <a:rPr lang="en-US" dirty="0" smtClean="0"/>
                        <a:t>Community Grants</a:t>
                      </a:r>
                      <a:endParaRPr lang="en-US" dirty="0"/>
                    </a:p>
                  </a:txBody>
                  <a:tcPr/>
                </a:tc>
                <a:tc>
                  <a:txBody>
                    <a:bodyPr/>
                    <a:lstStyle/>
                    <a:p>
                      <a:pPr algn="ctr"/>
                      <a:r>
                        <a:rPr lang="en-US" dirty="0" smtClean="0"/>
                        <a:t>Amount</a:t>
                      </a:r>
                      <a:endParaRPr lang="en-US" dirty="0"/>
                    </a:p>
                  </a:txBody>
                  <a:tcPr/>
                </a:tc>
              </a:tr>
              <a:tr h="370840">
                <a:tc>
                  <a:txBody>
                    <a:bodyPr/>
                    <a:lstStyle/>
                    <a:p>
                      <a:pPr lvl="1"/>
                      <a:r>
                        <a:rPr lang="en-US" dirty="0" smtClean="0"/>
                        <a:t>Fall 2013</a:t>
                      </a:r>
                      <a:endParaRPr lang="en-US" dirty="0"/>
                    </a:p>
                  </a:txBody>
                  <a:tcPr/>
                </a:tc>
                <a:tc>
                  <a:txBody>
                    <a:bodyPr/>
                    <a:lstStyle/>
                    <a:p>
                      <a:pPr algn="ctr"/>
                      <a:r>
                        <a:rPr lang="en-US" dirty="0" smtClean="0"/>
                        <a:t>$30,400</a:t>
                      </a:r>
                      <a:endParaRPr lang="en-US" dirty="0"/>
                    </a:p>
                  </a:txBody>
                  <a:tcPr/>
                </a:tc>
              </a:tr>
              <a:tr h="370840">
                <a:tc>
                  <a:txBody>
                    <a:bodyPr/>
                    <a:lstStyle/>
                    <a:p>
                      <a:pPr lvl="1"/>
                      <a:r>
                        <a:rPr lang="en-US" dirty="0" smtClean="0"/>
                        <a:t>Spring 2014</a:t>
                      </a:r>
                      <a:endParaRPr lang="en-US" dirty="0"/>
                    </a:p>
                  </a:txBody>
                  <a:tcPr/>
                </a:tc>
                <a:tc>
                  <a:txBody>
                    <a:bodyPr/>
                    <a:lstStyle/>
                    <a:p>
                      <a:pPr algn="ctr"/>
                      <a:r>
                        <a:rPr lang="en-US" u="sng" dirty="0" smtClean="0"/>
                        <a:t>$17,090</a:t>
                      </a:r>
                      <a:endParaRPr lang="en-US" u="sng" dirty="0"/>
                    </a:p>
                  </a:txBody>
                  <a:tcPr/>
                </a:tc>
              </a:tr>
              <a:tr h="370840">
                <a:tc>
                  <a:txBody>
                    <a:bodyPr/>
                    <a:lstStyle/>
                    <a:p>
                      <a:pPr algn="r"/>
                      <a:r>
                        <a:rPr lang="en-US" dirty="0" smtClean="0"/>
                        <a:t>Total</a:t>
                      </a:r>
                      <a:endParaRPr lang="en-US" dirty="0"/>
                    </a:p>
                  </a:txBody>
                  <a:tcPr/>
                </a:tc>
                <a:tc>
                  <a:txBody>
                    <a:bodyPr/>
                    <a:lstStyle/>
                    <a:p>
                      <a:pPr algn="ctr"/>
                      <a:r>
                        <a:rPr lang="en-US" dirty="0" smtClean="0"/>
                        <a:t>$47,490</a:t>
                      </a:r>
                      <a:endParaRPr lang="en-US" dirty="0"/>
                    </a:p>
                  </a:txBody>
                  <a:tcPr/>
                </a:tc>
              </a:tr>
            </a:tbl>
          </a:graphicData>
        </a:graphic>
      </p:graphicFrame>
      <p:graphicFrame>
        <p:nvGraphicFramePr>
          <p:cNvPr id="7" name="Content Placeholder 3"/>
          <p:cNvGraphicFramePr>
            <a:graphicFrameLocks noGrp="1"/>
          </p:cNvGraphicFramePr>
          <p:nvPr>
            <p:ph sz="half" idx="2"/>
            <p:extLst>
              <p:ext uri="{D42A27DB-BD31-4B8C-83A1-F6EECF244321}">
                <p14:modId xmlns:p14="http://schemas.microsoft.com/office/powerpoint/2010/main" val="337397796"/>
              </p:ext>
            </p:extLst>
          </p:nvPr>
        </p:nvGraphicFramePr>
        <p:xfrm>
          <a:off x="4326759" y="1600200"/>
          <a:ext cx="4360041"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18703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555151872"/>
              </p:ext>
            </p:extLst>
          </p:nvPr>
        </p:nvGraphicFramePr>
        <p:xfrm>
          <a:off x="457200" y="2189654"/>
          <a:ext cx="3405352" cy="3749040"/>
        </p:xfrm>
        <a:graphic>
          <a:graphicData uri="http://schemas.openxmlformats.org/drawingml/2006/table">
            <a:tbl>
              <a:tblPr firstRow="1" bandRow="1">
                <a:tableStyleId>{5C22544A-7EE6-4342-B048-85BDC9FD1C3A}</a:tableStyleId>
              </a:tblPr>
              <a:tblGrid>
                <a:gridCol w="2345559"/>
                <a:gridCol w="1059793"/>
              </a:tblGrid>
              <a:tr h="335300">
                <a:tc>
                  <a:txBody>
                    <a:bodyPr/>
                    <a:lstStyle/>
                    <a:p>
                      <a:r>
                        <a:rPr lang="en-US" dirty="0" smtClean="0"/>
                        <a:t>Education</a:t>
                      </a:r>
                      <a:endParaRPr lang="en-US" dirty="0"/>
                    </a:p>
                  </a:txBody>
                  <a:tcPr>
                    <a:solidFill>
                      <a:srgbClr val="FF6600"/>
                    </a:solidFill>
                  </a:tcPr>
                </a:tc>
                <a:tc>
                  <a:txBody>
                    <a:bodyPr/>
                    <a:lstStyle/>
                    <a:p>
                      <a:r>
                        <a:rPr lang="en-US" dirty="0" smtClean="0"/>
                        <a:t>Amount</a:t>
                      </a:r>
                      <a:endParaRPr lang="en-US" dirty="0"/>
                    </a:p>
                  </a:txBody>
                  <a:tcPr>
                    <a:solidFill>
                      <a:srgbClr val="FF6600"/>
                    </a:solidFill>
                  </a:tcPr>
                </a:tc>
              </a:tr>
              <a:tr h="578737">
                <a:tc>
                  <a:txBody>
                    <a:bodyPr/>
                    <a:lstStyle/>
                    <a:p>
                      <a:r>
                        <a:rPr lang="en-US" dirty="0" smtClean="0"/>
                        <a:t>Scholarships General Funds</a:t>
                      </a:r>
                      <a:endParaRPr lang="en-US" dirty="0"/>
                    </a:p>
                  </a:txBody>
                  <a:tcPr>
                    <a:solidFill>
                      <a:srgbClr val="FF6600"/>
                    </a:solidFill>
                  </a:tcPr>
                </a:tc>
                <a:tc>
                  <a:txBody>
                    <a:bodyPr/>
                    <a:lstStyle/>
                    <a:p>
                      <a:r>
                        <a:rPr lang="en-US" dirty="0" smtClean="0"/>
                        <a:t>$16,000</a:t>
                      </a:r>
                      <a:endParaRPr lang="en-US" dirty="0"/>
                    </a:p>
                  </a:txBody>
                  <a:tcPr>
                    <a:solidFill>
                      <a:srgbClr val="FF6600"/>
                    </a:solidFill>
                  </a:tcPr>
                </a:tc>
              </a:tr>
              <a:tr h="578737">
                <a:tc>
                  <a:txBody>
                    <a:bodyPr/>
                    <a:lstStyle/>
                    <a:p>
                      <a:r>
                        <a:rPr lang="en-US" dirty="0" smtClean="0"/>
                        <a:t>Scholarships Directed Funds</a:t>
                      </a:r>
                    </a:p>
                  </a:txBody>
                  <a:tcPr>
                    <a:solidFill>
                      <a:srgbClr val="FF6600"/>
                    </a:solidFill>
                  </a:tcPr>
                </a:tc>
                <a:tc>
                  <a:txBody>
                    <a:bodyPr/>
                    <a:lstStyle/>
                    <a:p>
                      <a:r>
                        <a:rPr lang="en-US" dirty="0" smtClean="0"/>
                        <a:t> </a:t>
                      </a:r>
                      <a:r>
                        <a:rPr lang="en-US" u="sng" dirty="0" smtClean="0"/>
                        <a:t> $5,000</a:t>
                      </a:r>
                      <a:endParaRPr lang="en-US" u="sng" dirty="0"/>
                    </a:p>
                  </a:txBody>
                  <a:tcPr>
                    <a:solidFill>
                      <a:srgbClr val="FF6600"/>
                    </a:solidFill>
                  </a:tcPr>
                </a:tc>
              </a:tr>
              <a:tr h="335300">
                <a:tc>
                  <a:txBody>
                    <a:bodyPr/>
                    <a:lstStyle/>
                    <a:p>
                      <a:pPr algn="r"/>
                      <a:r>
                        <a:rPr lang="en-US" b="1" dirty="0" smtClean="0"/>
                        <a:t>Total Scholarship</a:t>
                      </a:r>
                      <a:endParaRPr lang="en-US" b="1" dirty="0"/>
                    </a:p>
                  </a:txBody>
                  <a:tcPr>
                    <a:solidFill>
                      <a:srgbClr val="FF6600"/>
                    </a:solidFill>
                  </a:tcPr>
                </a:tc>
                <a:tc>
                  <a:txBody>
                    <a:bodyPr/>
                    <a:lstStyle/>
                    <a:p>
                      <a:r>
                        <a:rPr lang="en-US" b="1" dirty="0" smtClean="0"/>
                        <a:t>$21,000</a:t>
                      </a:r>
                      <a:endParaRPr lang="en-US" b="1" dirty="0"/>
                    </a:p>
                  </a:txBody>
                  <a:tcPr>
                    <a:solidFill>
                      <a:srgbClr val="FF6600"/>
                    </a:solidFill>
                  </a:tcPr>
                </a:tc>
              </a:tr>
              <a:tr h="578737">
                <a:tc>
                  <a:txBody>
                    <a:bodyPr/>
                    <a:lstStyle/>
                    <a:p>
                      <a:r>
                        <a:rPr lang="en-US" dirty="0" smtClean="0"/>
                        <a:t>Enterprise Leadership Conference</a:t>
                      </a:r>
                      <a:endParaRPr lang="en-US" dirty="0"/>
                    </a:p>
                  </a:txBody>
                  <a:tcPr>
                    <a:solidFill>
                      <a:srgbClr val="FF6600"/>
                    </a:solidFill>
                  </a:tcPr>
                </a:tc>
                <a:tc>
                  <a:txBody>
                    <a:bodyPr/>
                    <a:lstStyle/>
                    <a:p>
                      <a:r>
                        <a:rPr lang="en-US" dirty="0" smtClean="0"/>
                        <a:t>  $6,500</a:t>
                      </a:r>
                      <a:endParaRPr lang="en-US" dirty="0"/>
                    </a:p>
                  </a:txBody>
                  <a:tcPr>
                    <a:solidFill>
                      <a:srgbClr val="FF6600"/>
                    </a:solidFill>
                  </a:tcPr>
                </a:tc>
              </a:tr>
              <a:tr h="335300">
                <a:tc>
                  <a:txBody>
                    <a:bodyPr/>
                    <a:lstStyle/>
                    <a:p>
                      <a:r>
                        <a:rPr lang="en-US" dirty="0" smtClean="0"/>
                        <a:t>PNG Committee</a:t>
                      </a:r>
                      <a:endParaRPr lang="en-US" dirty="0"/>
                    </a:p>
                  </a:txBody>
                  <a:tcPr>
                    <a:solidFill>
                      <a:srgbClr val="FF6600"/>
                    </a:solidFill>
                  </a:tcPr>
                </a:tc>
                <a:tc>
                  <a:txBody>
                    <a:bodyPr/>
                    <a:lstStyle/>
                    <a:p>
                      <a:r>
                        <a:rPr lang="en-US" u="none" dirty="0" smtClean="0"/>
                        <a:t>  $5,000</a:t>
                      </a:r>
                      <a:endParaRPr lang="en-US" u="none" dirty="0"/>
                    </a:p>
                  </a:txBody>
                  <a:tcPr>
                    <a:solidFill>
                      <a:srgbClr val="FF6600"/>
                    </a:solidFill>
                  </a:tcPr>
                </a:tc>
              </a:tr>
              <a:tr h="335300">
                <a:tc>
                  <a:txBody>
                    <a:bodyPr/>
                    <a:lstStyle/>
                    <a:p>
                      <a:pPr algn="l"/>
                      <a:r>
                        <a:rPr lang="en-US" b="0" dirty="0" smtClean="0"/>
                        <a:t>RYLA</a:t>
                      </a:r>
                      <a:endParaRPr lang="en-US" b="0" dirty="0"/>
                    </a:p>
                  </a:txBody>
                  <a:tcPr>
                    <a:solidFill>
                      <a:srgbClr val="FF6600"/>
                    </a:solidFill>
                  </a:tcPr>
                </a:tc>
                <a:tc>
                  <a:txBody>
                    <a:bodyPr/>
                    <a:lstStyle/>
                    <a:p>
                      <a:r>
                        <a:rPr lang="en-US" b="0" u="sng" dirty="0" smtClean="0"/>
                        <a:t>  $2,000</a:t>
                      </a:r>
                      <a:endParaRPr lang="en-US" b="0" u="sng" dirty="0"/>
                    </a:p>
                  </a:txBody>
                  <a:tcPr>
                    <a:solidFill>
                      <a:srgbClr val="FF6600"/>
                    </a:solidFill>
                  </a:tcPr>
                </a:tc>
              </a:tr>
              <a:tr h="335300">
                <a:tc>
                  <a:txBody>
                    <a:bodyPr/>
                    <a:lstStyle/>
                    <a:p>
                      <a:pPr algn="r"/>
                      <a:r>
                        <a:rPr lang="en-US" b="1" dirty="0" smtClean="0"/>
                        <a:t>Total Education</a:t>
                      </a:r>
                      <a:endParaRPr lang="en-US" b="1" dirty="0"/>
                    </a:p>
                  </a:txBody>
                  <a:tcPr>
                    <a:solidFill>
                      <a:srgbClr val="FF6600"/>
                    </a:solidFill>
                  </a:tcPr>
                </a:tc>
                <a:tc>
                  <a:txBody>
                    <a:bodyPr/>
                    <a:lstStyle/>
                    <a:p>
                      <a:r>
                        <a:rPr lang="en-US" b="1" dirty="0" smtClean="0"/>
                        <a:t>$34,500</a:t>
                      </a:r>
                      <a:endParaRPr lang="en-US" b="1" dirty="0"/>
                    </a:p>
                  </a:txBody>
                  <a:tcPr>
                    <a:solidFill>
                      <a:srgbClr val="FF6600"/>
                    </a:solidFill>
                  </a:tcPr>
                </a:tc>
              </a:tr>
            </a:tbl>
          </a:graphicData>
        </a:graphic>
      </p:graphicFrame>
      <p:graphicFrame>
        <p:nvGraphicFramePr>
          <p:cNvPr id="8" name="Content Placeholder 3"/>
          <p:cNvGraphicFramePr>
            <a:graphicFrameLocks noGrp="1"/>
          </p:cNvGraphicFramePr>
          <p:nvPr>
            <p:ph sz="half" idx="2"/>
            <p:extLst>
              <p:ext uri="{D42A27DB-BD31-4B8C-83A1-F6EECF244321}">
                <p14:modId xmlns:p14="http://schemas.microsoft.com/office/powerpoint/2010/main" val="4024706896"/>
              </p:ext>
            </p:extLst>
          </p:nvPr>
        </p:nvGraphicFramePr>
        <p:xfrm>
          <a:off x="4300484" y="1827924"/>
          <a:ext cx="4436240" cy="43196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89103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Committees &amp; Other</a:t>
            </a:r>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3647227671"/>
              </p:ext>
            </p:extLst>
          </p:nvPr>
        </p:nvGraphicFramePr>
        <p:xfrm>
          <a:off x="457200" y="1600200"/>
          <a:ext cx="3248026" cy="3774440"/>
        </p:xfrm>
        <a:graphic>
          <a:graphicData uri="http://schemas.openxmlformats.org/drawingml/2006/table">
            <a:tbl>
              <a:tblPr firstRow="1" bandRow="1">
                <a:tableStyleId>{5C22544A-7EE6-4342-B048-85BDC9FD1C3A}</a:tableStyleId>
              </a:tblPr>
              <a:tblGrid>
                <a:gridCol w="1624013"/>
                <a:gridCol w="1624013"/>
              </a:tblGrid>
              <a:tr h="370840">
                <a:tc>
                  <a:txBody>
                    <a:bodyPr/>
                    <a:lstStyle/>
                    <a:p>
                      <a:pPr algn="ctr"/>
                      <a:r>
                        <a:rPr lang="en-US" dirty="0" smtClean="0"/>
                        <a:t>Committees/Recipients</a:t>
                      </a:r>
                      <a:endParaRPr lang="en-US" dirty="0"/>
                    </a:p>
                  </a:txBody>
                  <a:tcPr/>
                </a:tc>
                <a:tc>
                  <a:txBody>
                    <a:bodyPr/>
                    <a:lstStyle/>
                    <a:p>
                      <a:pPr algn="ctr"/>
                      <a:r>
                        <a:rPr lang="en-US" dirty="0" smtClean="0"/>
                        <a:t>Amount</a:t>
                      </a:r>
                      <a:endParaRPr lang="en-US" dirty="0"/>
                    </a:p>
                  </a:txBody>
                  <a:tcPr/>
                </a:tc>
              </a:tr>
              <a:tr h="370840">
                <a:tc>
                  <a:txBody>
                    <a:bodyPr/>
                    <a:lstStyle/>
                    <a:p>
                      <a:r>
                        <a:rPr lang="en-US" dirty="0" smtClean="0"/>
                        <a:t>WCS</a:t>
                      </a:r>
                      <a:endParaRPr lang="en-US" dirty="0"/>
                    </a:p>
                  </a:txBody>
                  <a:tcPr>
                    <a:solidFill>
                      <a:schemeClr val="accent3">
                        <a:lumMod val="60000"/>
                        <a:lumOff val="40000"/>
                      </a:schemeClr>
                    </a:solidFill>
                  </a:tcPr>
                </a:tc>
                <a:tc>
                  <a:txBody>
                    <a:bodyPr/>
                    <a:lstStyle/>
                    <a:p>
                      <a:r>
                        <a:rPr lang="en-US" dirty="0" smtClean="0"/>
                        <a:t>$15,000</a:t>
                      </a:r>
                      <a:endParaRPr lang="en-US" dirty="0"/>
                    </a:p>
                  </a:txBody>
                  <a:tcPr>
                    <a:solidFill>
                      <a:schemeClr val="accent3">
                        <a:lumMod val="60000"/>
                        <a:lumOff val="40000"/>
                      </a:schemeClr>
                    </a:solidFill>
                  </a:tcPr>
                </a:tc>
              </a:tr>
              <a:tr h="370840">
                <a:tc>
                  <a:txBody>
                    <a:bodyPr/>
                    <a:lstStyle/>
                    <a:p>
                      <a:r>
                        <a:rPr lang="en-US" dirty="0" smtClean="0"/>
                        <a:t>RotaCare</a:t>
                      </a:r>
                      <a:endParaRPr lang="en-US" dirty="0"/>
                    </a:p>
                  </a:txBody>
                  <a:tcPr>
                    <a:solidFill>
                      <a:srgbClr val="660066">
                        <a:alpha val="54000"/>
                      </a:srgbClr>
                    </a:solidFill>
                  </a:tcPr>
                </a:tc>
                <a:tc>
                  <a:txBody>
                    <a:bodyPr/>
                    <a:lstStyle/>
                    <a:p>
                      <a:r>
                        <a:rPr lang="en-US" dirty="0" smtClean="0"/>
                        <a:t>     5,000</a:t>
                      </a:r>
                      <a:endParaRPr lang="en-US" dirty="0"/>
                    </a:p>
                  </a:txBody>
                  <a:tcPr>
                    <a:solidFill>
                      <a:srgbClr val="660066">
                        <a:alpha val="54000"/>
                      </a:srgbClr>
                    </a:solidFill>
                  </a:tcPr>
                </a:tc>
              </a:tr>
              <a:tr h="370840">
                <a:tc>
                  <a:txBody>
                    <a:bodyPr/>
                    <a:lstStyle/>
                    <a:p>
                      <a:r>
                        <a:rPr lang="en-US" dirty="0" smtClean="0"/>
                        <a:t>LARAP</a:t>
                      </a:r>
                      <a:endParaRPr lang="en-US" dirty="0"/>
                    </a:p>
                  </a:txBody>
                  <a:tcPr>
                    <a:solidFill>
                      <a:srgbClr val="660066">
                        <a:alpha val="54000"/>
                      </a:srgbClr>
                    </a:solidFill>
                  </a:tcPr>
                </a:tc>
                <a:tc>
                  <a:txBody>
                    <a:bodyPr/>
                    <a:lstStyle/>
                    <a:p>
                      <a:r>
                        <a:rPr lang="en-US" dirty="0" smtClean="0"/>
                        <a:t>     5,000</a:t>
                      </a:r>
                      <a:endParaRPr lang="en-US" dirty="0"/>
                    </a:p>
                  </a:txBody>
                  <a:tcPr>
                    <a:solidFill>
                      <a:srgbClr val="660066">
                        <a:alpha val="54000"/>
                      </a:srgbClr>
                    </a:solidFill>
                  </a:tcPr>
                </a:tc>
              </a:tr>
              <a:tr h="370840">
                <a:tc>
                  <a:txBody>
                    <a:bodyPr/>
                    <a:lstStyle/>
                    <a:p>
                      <a:r>
                        <a:rPr lang="en-US" dirty="0" smtClean="0"/>
                        <a:t>PEG</a:t>
                      </a:r>
                      <a:endParaRPr lang="en-US" dirty="0"/>
                    </a:p>
                  </a:txBody>
                  <a:tcPr>
                    <a:solidFill>
                      <a:srgbClr val="660066">
                        <a:alpha val="54000"/>
                      </a:srgbClr>
                    </a:solidFill>
                  </a:tcPr>
                </a:tc>
                <a:tc>
                  <a:txBody>
                    <a:bodyPr/>
                    <a:lstStyle/>
                    <a:p>
                      <a:r>
                        <a:rPr lang="en-US" dirty="0" smtClean="0"/>
                        <a:t>     1,000</a:t>
                      </a:r>
                      <a:endParaRPr lang="en-US" dirty="0"/>
                    </a:p>
                  </a:txBody>
                  <a:tcPr>
                    <a:solidFill>
                      <a:srgbClr val="660066">
                        <a:alpha val="54000"/>
                      </a:srgbClr>
                    </a:solidFill>
                  </a:tcPr>
                </a:tc>
              </a:tr>
              <a:tr h="370840">
                <a:tc>
                  <a:txBody>
                    <a:bodyPr/>
                    <a:lstStyle/>
                    <a:p>
                      <a:r>
                        <a:rPr lang="en-US" dirty="0" smtClean="0"/>
                        <a:t>Admin</a:t>
                      </a:r>
                      <a:endParaRPr lang="en-US" dirty="0"/>
                    </a:p>
                  </a:txBody>
                  <a:tcPr>
                    <a:solidFill>
                      <a:srgbClr val="660066">
                        <a:alpha val="54000"/>
                      </a:srgbClr>
                    </a:solidFill>
                  </a:tcPr>
                </a:tc>
                <a:tc>
                  <a:txBody>
                    <a:bodyPr/>
                    <a:lstStyle/>
                    <a:p>
                      <a:r>
                        <a:rPr lang="en-US" dirty="0" smtClean="0"/>
                        <a:t>     1,500</a:t>
                      </a:r>
                      <a:endParaRPr lang="en-US" dirty="0"/>
                    </a:p>
                  </a:txBody>
                  <a:tcPr>
                    <a:solidFill>
                      <a:srgbClr val="660066">
                        <a:alpha val="54000"/>
                      </a:srgbClr>
                    </a:solidFill>
                  </a:tcPr>
                </a:tc>
              </a:tr>
              <a:tr h="370840">
                <a:tc>
                  <a:txBody>
                    <a:bodyPr/>
                    <a:lstStyle/>
                    <a:p>
                      <a:r>
                        <a:rPr lang="en-US" dirty="0" smtClean="0"/>
                        <a:t>Contingency Reserve</a:t>
                      </a:r>
                      <a:endParaRPr lang="en-US" dirty="0"/>
                    </a:p>
                  </a:txBody>
                  <a:tcPr>
                    <a:solidFill>
                      <a:srgbClr val="660066">
                        <a:alpha val="54000"/>
                      </a:srgbClr>
                    </a:solidFill>
                  </a:tcPr>
                </a:tc>
                <a:tc>
                  <a:txBody>
                    <a:bodyPr/>
                    <a:lstStyle/>
                    <a:p>
                      <a:r>
                        <a:rPr lang="en-US" dirty="0" smtClean="0"/>
                        <a:t>     2,000</a:t>
                      </a:r>
                      <a:endParaRPr lang="en-US" dirty="0"/>
                    </a:p>
                  </a:txBody>
                  <a:tcPr>
                    <a:solidFill>
                      <a:srgbClr val="660066">
                        <a:alpha val="54000"/>
                      </a:srgbClr>
                    </a:solidFill>
                  </a:tcPr>
                </a:tc>
              </a:tr>
              <a:tr h="370840">
                <a:tc>
                  <a:txBody>
                    <a:bodyPr/>
                    <a:lstStyle/>
                    <a:p>
                      <a:pPr algn="r"/>
                      <a:r>
                        <a:rPr lang="en-US" b="1" dirty="0" smtClean="0"/>
                        <a:t>Total</a:t>
                      </a:r>
                      <a:endParaRPr lang="en-US" b="1" dirty="0"/>
                    </a:p>
                  </a:txBody>
                  <a:tcPr/>
                </a:tc>
                <a:tc>
                  <a:txBody>
                    <a:bodyPr/>
                    <a:lstStyle/>
                    <a:p>
                      <a:r>
                        <a:rPr lang="en-US" b="1" dirty="0" smtClean="0"/>
                        <a:t>$29,500</a:t>
                      </a:r>
                    </a:p>
                    <a:p>
                      <a:endParaRPr lang="en-US" b="1" dirty="0"/>
                    </a:p>
                  </a:txBody>
                  <a:tcPr/>
                </a:tc>
              </a:tr>
            </a:tbl>
          </a:graphicData>
        </a:graphic>
      </p:graphicFrame>
      <p:graphicFrame>
        <p:nvGraphicFramePr>
          <p:cNvPr id="7" name="Content Placeholder 3"/>
          <p:cNvGraphicFramePr>
            <a:graphicFrameLocks noGrp="1"/>
          </p:cNvGraphicFramePr>
          <p:nvPr>
            <p:ph sz="half" idx="2"/>
            <p:extLst>
              <p:ext uri="{D42A27DB-BD31-4B8C-83A1-F6EECF244321}">
                <p14:modId xmlns:p14="http://schemas.microsoft.com/office/powerpoint/2010/main" val="1467163487"/>
              </p:ext>
            </p:extLst>
          </p:nvPr>
        </p:nvGraphicFramePr>
        <p:xfrm>
          <a:off x="3950138" y="1600200"/>
          <a:ext cx="4826000" cy="45921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95513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Grants</a:t>
            </a:r>
            <a:endParaRPr lang="en-US" dirty="0"/>
          </a:p>
        </p:txBody>
      </p:sp>
      <p:graphicFrame>
        <p:nvGraphicFramePr>
          <p:cNvPr id="6" name="Content Placeholder 5"/>
          <p:cNvGraphicFramePr>
            <a:graphicFrameLocks noGrp="1"/>
          </p:cNvGraphicFramePr>
          <p:nvPr>
            <p:ph idx="1"/>
          </p:nvPr>
        </p:nvGraphicFramePr>
        <p:xfrm>
          <a:off x="2944281" y="1536910"/>
          <a:ext cx="3255438" cy="4652544"/>
        </p:xfrm>
        <a:graphic>
          <a:graphicData uri="http://schemas.openxmlformats.org/drawingml/2006/table">
            <a:tbl>
              <a:tblPr/>
              <a:tblGrid>
                <a:gridCol w="2057256"/>
                <a:gridCol w="599091"/>
                <a:gridCol w="599091"/>
              </a:tblGrid>
              <a:tr h="174076">
                <a:tc rowSpan="2">
                  <a:txBody>
                    <a:bodyPr/>
                    <a:lstStyle/>
                    <a:p>
                      <a:pPr algn="l" fontAlgn="b"/>
                      <a:r>
                        <a:rPr lang="en-US" sz="1100" b="1" i="0" u="none" strike="noStrike">
                          <a:solidFill>
                            <a:srgbClr val="000000"/>
                          </a:solidFill>
                          <a:effectLst/>
                          <a:latin typeface="Calibri"/>
                        </a:rPr>
                        <a:t>Organizations</a:t>
                      </a:r>
                    </a:p>
                  </a:txBody>
                  <a:tcPr marL="11304" marR="11304" marT="11304"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sv-SE" sz="1100" b="1" i="0" u="none" strike="noStrike">
                          <a:solidFill>
                            <a:srgbClr val="000000"/>
                          </a:solidFill>
                          <a:effectLst/>
                          <a:latin typeface="Calibri"/>
                        </a:rPr>
                        <a:t>Fall 2013</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74076">
                <a:tc vMerge="1">
                  <a:txBody>
                    <a:bodyPr/>
                    <a:lstStyle/>
                    <a:p>
                      <a:endParaRPr lang="en-US"/>
                    </a:p>
                  </a:txBody>
                  <a:tcPr/>
                </a:tc>
                <a:tc>
                  <a:txBody>
                    <a:bodyPr/>
                    <a:lstStyle/>
                    <a:p>
                      <a:pPr algn="l" fontAlgn="ctr"/>
                      <a:r>
                        <a:rPr lang="en-US" sz="1100" b="1" i="0" u="none" strike="noStrike">
                          <a:solidFill>
                            <a:srgbClr val="000000"/>
                          </a:solidFill>
                          <a:effectLst/>
                          <a:latin typeface="Calibri"/>
                        </a:rPr>
                        <a:t>Request</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a:solidFill>
                            <a:srgbClr val="000000"/>
                          </a:solidFill>
                          <a:effectLst/>
                          <a:latin typeface="Calibri"/>
                        </a:rPr>
                        <a:t>Granted</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Westwind</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CHAC</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Next Door Solution</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3,000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Tech Trek</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900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1,800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Friends of Our Daily Bread</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Boys &amp; Girls Club</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Peninsula Clef Hanger</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Alearn</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Schola Cantorum</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Kara</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Just Read</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Sky's the Limit</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Los Altos First Friday</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990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Vida Verde</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MV/Los Altos Community Scholars</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1,800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1,800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Day Worker Center</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5,000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Foothill EOPS Book Service</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1,800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Cantable Youth Singers</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Child Advocates</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Peninsula Health Care (PHC)</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2,500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MVLA Speech &amp; Debate</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5,000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ctr"/>
                      <a:r>
                        <a:rPr lang="en-US" sz="1100" b="0" i="0" u="none" strike="noStrike">
                          <a:solidFill>
                            <a:srgbClr val="000000"/>
                          </a:solidFill>
                          <a:effectLst/>
                          <a:latin typeface="Calibri"/>
                        </a:rPr>
                        <a:t>Breast Cancer Connections</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2,500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a:rPr>
                        <a:t>1,500</a:t>
                      </a:r>
                    </a:p>
                  </a:txBody>
                  <a:tcPr marL="11304" marR="11304" marT="113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Community School of Music &amp; Art</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5,300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076">
                <a:tc>
                  <a:txBody>
                    <a:bodyPr/>
                    <a:lstStyle/>
                    <a:p>
                      <a:pPr algn="l" fontAlgn="b"/>
                      <a:r>
                        <a:rPr lang="en-US" sz="1100" b="0" i="0" u="none" strike="noStrike">
                          <a:solidFill>
                            <a:srgbClr val="000000"/>
                          </a:solidFill>
                          <a:effectLst/>
                          <a:latin typeface="Calibri"/>
                        </a:rPr>
                        <a:t> </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80,990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30,400</a:t>
                      </a:r>
                    </a:p>
                  </a:txBody>
                  <a:tcPr marL="11304" marR="11304" marT="113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74075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714</TotalTime>
  <Words>649</Words>
  <Application>Microsoft Macintosh PowerPoint</Application>
  <PresentationFormat>On-screen Show (4:3)</PresentationFormat>
  <Paragraphs>179</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LAREF </vt:lpstr>
      <vt:lpstr>LARC Board vs. LAREF Trustees</vt:lpstr>
      <vt:lpstr>LAREF Trustees (2013 – 2014)</vt:lpstr>
      <vt:lpstr>2013-2014 Source of Funds - $111,490</vt:lpstr>
      <vt:lpstr>LAREF 2013-2014 Allocated Budget  of $111,490 by Major Groupings</vt:lpstr>
      <vt:lpstr>Community Grants</vt:lpstr>
      <vt:lpstr>Education</vt:lpstr>
      <vt:lpstr>Committees &amp; Other</vt:lpstr>
      <vt:lpstr>Fall Grants</vt:lpstr>
    </vt:vector>
  </TitlesOfParts>
  <Company>AutoSalesVelocity,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Smith</dc:creator>
  <cp:lastModifiedBy>David Smith</cp:lastModifiedBy>
  <cp:revision>25</cp:revision>
  <dcterms:created xsi:type="dcterms:W3CDTF">2014-02-26T20:42:34Z</dcterms:created>
  <dcterms:modified xsi:type="dcterms:W3CDTF">2014-02-27T17:42:41Z</dcterms:modified>
</cp:coreProperties>
</file>